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70" r:id="rId4"/>
    <p:sldId id="271" r:id="rId5"/>
    <p:sldId id="259" r:id="rId6"/>
    <p:sldId id="260" r:id="rId7"/>
    <p:sldId id="268" r:id="rId8"/>
    <p:sldId id="262" r:id="rId9"/>
    <p:sldId id="269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11446" y="3284984"/>
            <a:ext cx="871296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280920" cy="3132348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м</a:t>
            </a:r>
            <a:r>
              <a:rPr lang="ru-RU" sz="7200" dirty="0" smtClean="0"/>
              <a:t>еня это </a:t>
            </a:r>
          </a:p>
          <a:p>
            <a:pPr algn="ctr"/>
            <a:r>
              <a:rPr lang="ru-RU" sz="7200" b="1" dirty="0" smtClean="0"/>
              <a:t>НЕ КАСАЕТСЯ</a:t>
            </a:r>
            <a:endParaRPr lang="ru-RU" sz="7200" b="1" dirty="0"/>
          </a:p>
        </p:txBody>
      </p:sp>
      <p:pic>
        <p:nvPicPr>
          <p:cNvPr id="1026" name="Picture 2" descr="Z:\Александра Обухова\ОЦПР лого на прозр фон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6" y="11663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86" y="241834"/>
            <a:ext cx="81724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Где можно получить  квалифицированную помощь специалистов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22243"/>
            <a:ext cx="8892480" cy="2682821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Службы семейного консультирования </a:t>
            </a:r>
            <a:endParaRPr lang="ru-RU" sz="1800" b="1" u="sng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Областного </a:t>
            </a: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центра профилактики и реабилитации: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Тюмень – 8(3452)67-36-73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г. Тобольск – </a:t>
            </a:r>
            <a:r>
              <a:rPr lang="ru-RU" sz="18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8(3456)24-50-50</a:t>
            </a:r>
          </a:p>
          <a:p>
            <a:pPr marL="45720" indent="0" algn="ctr">
              <a:lnSpc>
                <a:spcPct val="100000"/>
              </a:lnSpc>
              <a:buNone/>
            </a:pPr>
            <a:endParaRPr lang="ru-RU" sz="800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Областной </a:t>
            </a:r>
            <a:r>
              <a:rPr lang="ru-RU" sz="18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наркологический диспансер: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1800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Детское отделение – 8(3452)50-82-63, </a:t>
            </a:r>
            <a:r>
              <a:rPr lang="ru-RU" sz="18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50-82-62, 50-82-61</a:t>
            </a:r>
            <a:endParaRPr lang="ru-RU" sz="2400" spc="-1" dirty="0">
              <a:solidFill>
                <a:srgbClr val="0000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5536" y="4725144"/>
            <a:ext cx="3960440" cy="1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endParaRPr lang="ru-RU" sz="24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72686" y="4024722"/>
            <a:ext cx="8064896" cy="225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ru-RU" sz="5500" b="1" u="sng" spc="-1" dirty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Управление организации деятельности участковых уполномоченных полиции  и подразделений по делам несовершеннолетних: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8(3452)79-44-65</a:t>
            </a:r>
          </a:p>
          <a:p>
            <a:pPr marL="45720" indent="0" algn="ctr">
              <a:lnSpc>
                <a:spcPct val="100000"/>
              </a:lnSpc>
              <a:buNone/>
            </a:pPr>
            <a:endParaRPr lang="ru-RU" sz="5500" spc="-1" dirty="0" smtClean="0">
              <a:solidFill>
                <a:srgbClr val="00000A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Общероссийский детский </a:t>
            </a:r>
            <a:r>
              <a:rPr lang="ru-RU" sz="5500" b="1" u="sng" spc="-1" dirty="0" err="1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тефон</a:t>
            </a:r>
            <a:r>
              <a:rPr lang="ru-RU" sz="5500" b="1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доверия</a:t>
            </a:r>
            <a:r>
              <a:rPr lang="ru-RU" sz="5500" u="sng" spc="-1" dirty="0" smtClean="0">
                <a:solidFill>
                  <a:srgbClr val="00000A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55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8-800-2000-122</a:t>
            </a:r>
            <a:r>
              <a:rPr lang="ru-RU" sz="46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ru-RU" sz="37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(анонимная и бесплатная  экстренная психологическая помощь для детей и их родителей)</a:t>
            </a:r>
            <a:endParaRPr lang="ru-RU" sz="37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 txBox="1">
            <a:spLocks/>
          </p:cNvSpPr>
          <p:nvPr/>
        </p:nvSpPr>
        <p:spPr>
          <a:xfrm>
            <a:off x="1115616" y="344648"/>
            <a:ext cx="7056784" cy="176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00000"/>
              </a:lnSpc>
              <a:buNone/>
            </a:pPr>
            <a:r>
              <a:rPr lang="ru-RU" sz="2400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ГАУ ТО «Областной центр профилактики и реабилитации»</a:t>
            </a:r>
            <a:br>
              <a:rPr lang="ru-RU" sz="2400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u="sng" spc="-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https://narco-stop72.ru/</a:t>
            </a:r>
            <a:endParaRPr lang="ru-RU" sz="2400" u="sng" spc="-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554" r="1058" b="10293"/>
          <a:stretch/>
        </p:blipFill>
        <p:spPr>
          <a:xfrm>
            <a:off x="182033" y="2132856"/>
            <a:ext cx="8800978" cy="41764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5038" y="1661673"/>
            <a:ext cx="8074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pc="-1" dirty="0" smtClean="0">
                <a:solidFill>
                  <a:srgbClr val="0000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лицам, страдающим алкогольной и наркотической зависимостью, а также их близким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97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Косвенные признаки вовлечения подростков </a:t>
            </a:r>
            <a:br>
              <a:rPr lang="ru-RU" sz="2800" dirty="0" smtClean="0"/>
            </a:br>
            <a:r>
              <a:rPr lang="ru-RU" sz="2800" dirty="0" smtClean="0"/>
              <a:t>в употребление наркотиков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717032"/>
            <a:ext cx="8604448" cy="314096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Резкая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смена увлечений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круга общения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необъяснимых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звонков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Немотивированная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замкнутость и скрытость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Утрата интереса к повседневным делам и обязанностям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Стремление больше времени проводить вне дома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Пропажа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из дома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ценных вещей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Появление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речи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жаргонных выражений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Перепады настроения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от беспричинного веселья к тоске и злобе</a:t>
            </a: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13" y="1412776"/>
            <a:ext cx="3204472" cy="2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95" y="1400190"/>
            <a:ext cx="2868761" cy="21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7" y="0"/>
            <a:ext cx="9202632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91"/>
            <a:ext cx="8030696" cy="1295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30" y="1196752"/>
            <a:ext cx="3229426" cy="2524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1628800"/>
            <a:ext cx="6840760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лишком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оживленная мимика и повышенная 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жестикуляция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Нездоровый блеск глаз,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покраснение, суженные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расширенные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зрачки,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реагирующие на свет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сна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аппетита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Бессвяз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замедление или, </a:t>
            </a:r>
          </a:p>
          <a:p>
            <a:pPr>
              <a:lnSpc>
                <a:spcPts val="2400"/>
              </a:lnSpc>
              <a:buClr>
                <a:srgbClr val="576F45"/>
              </a:buClr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напротив, ускорение ее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темпа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Резкая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веса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короткий промежуток времени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Провалы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снижается способность 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концентрации.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Наблюдаются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внезапные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перепады настроения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Нарастающая тревожность или апатия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2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3399" r="18034" b="74970"/>
          <a:stretch/>
        </p:blipFill>
        <p:spPr>
          <a:xfrm>
            <a:off x="1547664" y="1164280"/>
            <a:ext cx="5832648" cy="7200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1680" y="2255388"/>
            <a:ext cx="62452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Укрепляется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здоровье;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Помогает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борьбе со стрессом;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Улучшается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внешний вид;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Замедляется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старение;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Развивается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мышление;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Выстраивается правильный режим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питания.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7" t="44198" r="33607"/>
          <a:stretch/>
        </p:blipFill>
        <p:spPr>
          <a:xfrm>
            <a:off x="3527728" y="4372168"/>
            <a:ext cx="2007037" cy="234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8678" y="1983209"/>
            <a:ext cx="38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активного образа жизни: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284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1048"/>
            <a:ext cx="9144000" cy="2996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8"/>
          <a:stretch/>
        </p:blipFill>
        <p:spPr>
          <a:xfrm>
            <a:off x="0" y="5515168"/>
            <a:ext cx="1585263" cy="12192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85263" y="4137451"/>
            <a:ext cx="7350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Трубочки или купюры скрученные в трубочку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Бутылка с отверстием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Кусочки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фольги, наличие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пузырьков, капсул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таблеток, рецептов для приобретения препаратов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препараты без назначения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Субстанция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похожая 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пластилин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акетики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гранулами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порошком</a:t>
            </a:r>
          </a:p>
          <a:p>
            <a:pPr marL="285750" indent="-285750">
              <a:lnSpc>
                <a:spcPts val="2400"/>
              </a:lnSpc>
              <a:buClr>
                <a:srgbClr val="576F45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Свертки, перемотанные скотчем, изолентой</a:t>
            </a:r>
          </a:p>
        </p:txBody>
      </p:sp>
    </p:spTree>
    <p:extLst>
      <p:ext uri="{BB962C8B-B14F-4D97-AF65-F5344CB8AC3E}">
        <p14:creationId xmlns:p14="http://schemas.microsoft.com/office/powerpoint/2010/main" val="17654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8" y="332656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Разновидность наркотиков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>
          <a:xfrm>
            <a:off x="395536" y="1592646"/>
            <a:ext cx="2016224" cy="1979280"/>
          </a:xfrm>
          <a:prstGeom prst="rect">
            <a:avLst/>
          </a:prstGeom>
          <a:ln>
            <a:noFill/>
          </a:ln>
        </p:spPr>
      </p:pic>
      <p:pic>
        <p:nvPicPr>
          <p:cNvPr id="5" name="Объект 3"/>
          <p:cNvPicPr/>
          <p:nvPr/>
        </p:nvPicPr>
        <p:blipFill>
          <a:blip r:embed="rId3"/>
          <a:stretch/>
        </p:blipFill>
        <p:spPr>
          <a:xfrm>
            <a:off x="170626" y="4196206"/>
            <a:ext cx="2722680" cy="18025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>
          <a:xfrm>
            <a:off x="6012160" y="1592646"/>
            <a:ext cx="2861640" cy="19792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2883880" y="1588946"/>
            <a:ext cx="2789640" cy="197928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/>
          <a:stretch/>
        </p:blipFill>
        <p:spPr>
          <a:xfrm>
            <a:off x="3131840" y="4196206"/>
            <a:ext cx="2666160" cy="18680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/>
          <a:stretch/>
        </p:blipFill>
        <p:spPr>
          <a:xfrm>
            <a:off x="6012160" y="4196206"/>
            <a:ext cx="2940120" cy="165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4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15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Наиболее распространённые способы употребления </a:t>
            </a:r>
            <a:r>
              <a:rPr lang="ru-RU" sz="4000" dirty="0" smtClean="0"/>
              <a:t>наркотиков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36667"/>
            <a:ext cx="7236296" cy="2808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Курение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Интраназальный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вдыхание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Перорально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употребление через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языком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Ингаляция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Инъекция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подкожная, внутривенная,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внутримышечная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9384"/>
            <a:ext cx="344287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09386"/>
            <a:ext cx="3215680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/>
          <p:cNvPicPr/>
          <p:nvPr/>
        </p:nvPicPr>
        <p:blipFill>
          <a:blip r:embed="rId2"/>
          <a:stretch/>
        </p:blipFill>
        <p:spPr>
          <a:xfrm rot="21595800">
            <a:off x="745671" y="1113813"/>
            <a:ext cx="1728054" cy="1894369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502684" y="3073084"/>
            <a:ext cx="22318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Наркотик в расфасованном виде</a:t>
            </a:r>
          </a:p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(фольга, полиэтилен)</a:t>
            </a:r>
          </a:p>
        </p:txBody>
      </p:sp>
      <p:pic>
        <p:nvPicPr>
          <p:cNvPr id="96" name="Рисунок 95"/>
          <p:cNvPicPr/>
          <p:nvPr/>
        </p:nvPicPr>
        <p:blipFill>
          <a:blip r:embed="rId3"/>
          <a:stretch/>
        </p:blipFill>
        <p:spPr>
          <a:xfrm rot="16200000">
            <a:off x="6480405" y="1121605"/>
            <a:ext cx="1672920" cy="18464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6053773" y="2889144"/>
            <a:ext cx="252028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Самодельные приспособления для курения наркотических средств</a:t>
            </a:r>
            <a:endParaRPr lang="ru-RU" sz="1600" strike="noStrike" spc="-1" dirty="0">
              <a:latin typeface="Arial"/>
            </a:endParaRPr>
          </a:p>
        </p:txBody>
      </p:sp>
      <p:pic>
        <p:nvPicPr>
          <p:cNvPr id="98" name="Рисунок 97"/>
          <p:cNvPicPr/>
          <p:nvPr/>
        </p:nvPicPr>
        <p:blipFill>
          <a:blip r:embed="rId4"/>
          <a:stretch/>
        </p:blipFill>
        <p:spPr>
          <a:xfrm rot="21599400">
            <a:off x="542110" y="4034403"/>
            <a:ext cx="2042807" cy="1803176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251520" y="5781722"/>
            <a:ext cx="2592288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Свёрток из фольгированной бумаги используемый для хранения</a:t>
            </a:r>
            <a:endParaRPr lang="ru-RU" sz="1600" strike="noStrike" spc="-1" dirty="0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6102000" y="5973840"/>
            <a:ext cx="242973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Самодельные мундштуки</a:t>
            </a:r>
            <a:endParaRPr lang="ru-RU" sz="1600" strike="noStrike" spc="-1" dirty="0"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5"/>
          <a:stretch/>
        </p:blipFill>
        <p:spPr>
          <a:xfrm>
            <a:off x="6134130" y="4032000"/>
            <a:ext cx="2365470" cy="178236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101"/>
          <p:cNvPicPr/>
          <p:nvPr/>
        </p:nvPicPr>
        <p:blipFill>
          <a:blip r:embed="rId6"/>
          <a:stretch/>
        </p:blipFill>
        <p:spPr>
          <a:xfrm>
            <a:off x="3558700" y="1094758"/>
            <a:ext cx="1781730" cy="189648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7"/>
          <a:stretch/>
        </p:blipFill>
        <p:spPr>
          <a:xfrm>
            <a:off x="3132000" y="4032000"/>
            <a:ext cx="2516400" cy="1805400"/>
          </a:xfrm>
          <a:prstGeom prst="rect">
            <a:avLst/>
          </a:prstGeom>
          <a:ln>
            <a:noFill/>
          </a:ln>
        </p:spPr>
      </p:pic>
      <p:sp>
        <p:nvSpPr>
          <p:cNvPr id="104" name="CustomShape 6"/>
          <p:cNvSpPr/>
          <p:nvPr/>
        </p:nvSpPr>
        <p:spPr>
          <a:xfrm>
            <a:off x="3275630" y="5973840"/>
            <a:ext cx="237573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trike="noStrike" spc="-1" dirty="0">
                <a:latin typeface="Arial"/>
                <a:ea typeface="Microsoft YaHei"/>
              </a:rPr>
              <a:t>Курительное приспособление</a:t>
            </a:r>
            <a:endParaRPr lang="ru-RU" sz="1600" strike="noStrike" spc="-1" dirty="0">
              <a:latin typeface="Arial"/>
            </a:endParaRPr>
          </a:p>
        </p:txBody>
      </p:sp>
      <p:sp>
        <p:nvSpPr>
          <p:cNvPr id="105" name="TextShape 7"/>
          <p:cNvSpPr txBox="1"/>
          <p:nvPr/>
        </p:nvSpPr>
        <p:spPr>
          <a:xfrm>
            <a:off x="3450565" y="3135366"/>
            <a:ext cx="199800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600" strike="noStrike" spc="-1" dirty="0">
                <a:latin typeface="Arial"/>
              </a:rPr>
              <a:t>Закопченные ложки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48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dirty="0"/>
              <a:t>Предметы, связанные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с употреблением </a:t>
            </a:r>
            <a:r>
              <a:rPr lang="ru-RU" sz="3000" dirty="0"/>
              <a:t>наркотиков</a:t>
            </a:r>
          </a:p>
        </p:txBody>
      </p:sp>
    </p:spTree>
    <p:extLst>
      <p:ext uri="{BB962C8B-B14F-4D97-AF65-F5344CB8AC3E}">
        <p14:creationId xmlns:p14="http://schemas.microsoft.com/office/powerpoint/2010/main" val="38234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807"/>
            <a:ext cx="91440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5 ПРИНЦИПОВ ФОРМИРОВАНИЯ САМОУВАЖЕНИЯ </a:t>
            </a:r>
            <a:r>
              <a:rPr lang="ru-RU" sz="3200" dirty="0" smtClean="0"/>
              <a:t>РЕБЕНКА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861048"/>
            <a:ext cx="8820472" cy="2880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1: </a:t>
            </a:r>
            <a:r>
              <a:rPr lang="ru-RU" sz="2000" dirty="0"/>
              <a:t>Одобряйте, </a:t>
            </a:r>
            <a:r>
              <a:rPr lang="ru-RU" sz="2000" b="1" dirty="0"/>
              <a:t>хвалите </a:t>
            </a:r>
            <a:r>
              <a:rPr lang="ru-RU" sz="2000" b="1" dirty="0" smtClean="0"/>
              <a:t>ребенка</a:t>
            </a:r>
            <a:r>
              <a:rPr lang="ru-RU" sz="2000" dirty="0" smtClean="0"/>
              <a:t>, даже </a:t>
            </a:r>
            <a:r>
              <a:rPr lang="ru-RU" sz="2000" b="1" dirty="0" smtClean="0"/>
              <a:t>за </a:t>
            </a:r>
            <a:r>
              <a:rPr lang="ru-RU" sz="2000" b="1" dirty="0"/>
              <a:t>небольшие </a:t>
            </a:r>
            <a:r>
              <a:rPr lang="ru-RU" sz="2000" b="1" dirty="0" smtClean="0"/>
              <a:t>успехи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2: Помогайте</a:t>
            </a:r>
            <a:r>
              <a:rPr lang="ru-RU" sz="2000" dirty="0"/>
              <a:t> </a:t>
            </a:r>
            <a:r>
              <a:rPr lang="ru-RU" sz="2000" dirty="0" smtClean="0"/>
              <a:t>выбирать </a:t>
            </a:r>
            <a:r>
              <a:rPr lang="ru-RU" sz="2000" dirty="0"/>
              <a:t>и </a:t>
            </a:r>
            <a:r>
              <a:rPr lang="ru-RU" sz="2000" b="1" dirty="0"/>
              <a:t>ставить </a:t>
            </a:r>
            <a:r>
              <a:rPr lang="ru-RU" sz="2000" b="1" dirty="0" smtClean="0"/>
              <a:t>реальные цели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3:</a:t>
            </a:r>
            <a:r>
              <a:rPr lang="ru-RU" sz="2000" dirty="0"/>
              <a:t> Исправляйте и </a:t>
            </a:r>
            <a:r>
              <a:rPr lang="ru-RU" sz="2000" b="1" dirty="0"/>
              <a:t>оценивайте поступок </a:t>
            </a:r>
            <a:r>
              <a:rPr lang="ru-RU" sz="2000" dirty="0"/>
              <a:t>или действие, </a:t>
            </a:r>
            <a:r>
              <a:rPr lang="ru-RU" sz="2000" b="1" dirty="0"/>
              <a:t>а не </a:t>
            </a:r>
            <a:r>
              <a:rPr lang="ru-RU" sz="2000" b="1" dirty="0" smtClean="0"/>
              <a:t>личность </a:t>
            </a:r>
            <a:r>
              <a:rPr lang="ru-RU" sz="2000" dirty="0" smtClean="0"/>
              <a:t>ребенка</a:t>
            </a:r>
            <a:endParaRPr lang="ru-RU" sz="2000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4: </a:t>
            </a:r>
            <a:r>
              <a:rPr lang="ru-RU" sz="2000" b="1" dirty="0" smtClean="0"/>
              <a:t>Поручите ответственность </a:t>
            </a:r>
            <a:r>
              <a:rPr lang="ru-RU" sz="2000" dirty="0"/>
              <a:t>за какую-нибудь </a:t>
            </a:r>
            <a:r>
              <a:rPr lang="ru-RU" sz="2000" b="1" dirty="0"/>
              <a:t>домашнюю </a:t>
            </a:r>
            <a:r>
              <a:rPr lang="ru-RU" sz="2000" b="1" dirty="0" smtClean="0"/>
              <a:t>работу</a:t>
            </a:r>
            <a:endParaRPr lang="ru-RU" sz="2000" b="1" dirty="0"/>
          </a:p>
          <a:p>
            <a:pPr marL="45720" indent="0">
              <a:buNone/>
            </a:pPr>
            <a:r>
              <a:rPr lang="ru-RU" sz="2000" b="1" dirty="0" smtClean="0"/>
              <a:t>№</a:t>
            </a:r>
            <a:r>
              <a:rPr lang="ru-RU" sz="2000" b="1" dirty="0"/>
              <a:t>5: Д</a:t>
            </a:r>
            <a:r>
              <a:rPr lang="ru-RU" sz="2000" b="1" dirty="0" smtClean="0"/>
              <a:t>емонстрируйте </a:t>
            </a:r>
            <a:r>
              <a:rPr lang="ru-RU" sz="2000" dirty="0"/>
              <a:t>свою </a:t>
            </a:r>
            <a:r>
              <a:rPr lang="ru-RU" sz="2000" b="1" dirty="0"/>
              <a:t>любовь к </a:t>
            </a:r>
            <a:r>
              <a:rPr lang="ru-RU" sz="2000" b="1" dirty="0" smtClean="0"/>
              <a:t>ребенку</a:t>
            </a:r>
            <a:endParaRPr lang="ru-RU" sz="2000" b="1" dirty="0"/>
          </a:p>
        </p:txBody>
      </p:sp>
      <p:pic>
        <p:nvPicPr>
          <p:cNvPr id="6146" name="Picture 2" descr="Картинки по запросу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1625537"/>
            <a:ext cx="17106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824536" cy="18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1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«МЕНЯ ЭТО НЕ КАСАЕТСЯ» </a:t>
            </a:r>
            <a:b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23528" y="3284984"/>
            <a:ext cx="8496944" cy="345638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Режиссер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Александр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Новопашин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 жителях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российских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городов, судьбы которых разрушены наркотиками, а также о людях, далеких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наркомании,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которых вполне приемлем принцип «Меня это не касается». Однако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судьба доказывает,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насколько иллюзорен подобный стереотип.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Фильм опубликован в свободном доступе.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e.mail.ru/cgi-bin/getattach?file=Menya%2de%2dto%2dne%2dkasaetsya%2d2.jpg&amp;id=15713102831390892094;0;1&amp;mode=attachment&amp;x-email=ocpr72_omo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3932"/>
            <a:ext cx="4752528" cy="29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9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580</TotalTime>
  <Words>473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Book Antiqua</vt:lpstr>
      <vt:lpstr>Century Gothic</vt:lpstr>
      <vt:lpstr>Georgia</vt:lpstr>
      <vt:lpstr>Times New Roman</vt:lpstr>
      <vt:lpstr>Wingdings</vt:lpstr>
      <vt:lpstr>Воздушный поток</vt:lpstr>
      <vt:lpstr>Презентация PowerPoint</vt:lpstr>
      <vt:lpstr>Косвенные признаки вовлечения подростков  в употребление наркотиков</vt:lpstr>
      <vt:lpstr>Презентация PowerPoint</vt:lpstr>
      <vt:lpstr>Презентация PowerPoint</vt:lpstr>
      <vt:lpstr>Разновидность наркотиков </vt:lpstr>
      <vt:lpstr>Наиболее распространённые способы употребления наркотиков</vt:lpstr>
      <vt:lpstr>Предметы, связанные  с употреблением наркотиков</vt:lpstr>
      <vt:lpstr>5 ПРИНЦИПОВ ФОРМИРОВАНИЯ САМОУВАЖЕНИЯ РЕБЕНКА</vt:lpstr>
      <vt:lpstr>«МЕНЯ ЭТО НЕ КАСАЕТСЯ»  </vt:lpstr>
      <vt:lpstr>Где можно получить  квалифицированную помощь специалистов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УПОТРЕБЛЕНИЯ ПСИХОАКТИВНЫХ ВЕЩЕСТВ ПОДРОСТКАМИ</dc:title>
  <dc:creator>User</dc:creator>
  <cp:lastModifiedBy>Специалист</cp:lastModifiedBy>
  <cp:revision>115</cp:revision>
  <dcterms:created xsi:type="dcterms:W3CDTF">2019-10-09T04:05:17Z</dcterms:created>
  <dcterms:modified xsi:type="dcterms:W3CDTF">2026-05-22T04:35:13Z</dcterms:modified>
</cp:coreProperties>
</file>